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8" r:id="rId2"/>
  </p:sldMasterIdLst>
  <p:notesMasterIdLst>
    <p:notesMasterId r:id="rId11"/>
  </p:notesMasterIdLst>
  <p:handoutMasterIdLst>
    <p:handoutMasterId r:id="rId12"/>
  </p:handoutMasterIdLst>
  <p:sldIdLst>
    <p:sldId id="1365" r:id="rId3"/>
    <p:sldId id="1439" r:id="rId4"/>
    <p:sldId id="1441" r:id="rId5"/>
    <p:sldId id="1437" r:id="rId6"/>
    <p:sldId id="1428" r:id="rId7"/>
    <p:sldId id="1429" r:id="rId8"/>
    <p:sldId id="1430" r:id="rId9"/>
    <p:sldId id="1431" r:id="rId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A82FC9-A413-4AF4-8BE1-84C3E0DC20E2}"/>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(82)</a:t>
            </a:r>
          </a:p>
        </p:txBody>
      </p:sp>
      <p:sp>
        <p:nvSpPr>
          <p:cNvPr id="3" name="Date Placeholder 2">
            <a:extLst>
              <a:ext uri="{FF2B5EF4-FFF2-40B4-BE49-F238E27FC236}">
                <a16:creationId xmlns:a16="http://schemas.microsoft.com/office/drawing/2014/main" id="{10CF641F-0B9D-440C-AE6D-F1B051DD68C9}"/>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10/3/2021 am class</a:t>
            </a:r>
          </a:p>
        </p:txBody>
      </p:sp>
      <p:sp>
        <p:nvSpPr>
          <p:cNvPr id="4" name="Footer Placeholder 3">
            <a:extLst>
              <a:ext uri="{FF2B5EF4-FFF2-40B4-BE49-F238E27FC236}">
                <a16:creationId xmlns:a16="http://schemas.microsoft.com/office/drawing/2014/main" id="{7FA2184B-E559-44EE-ABEA-2D7290C51982}"/>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FA9CC93-F37B-4E16-B1A4-D67E8936FB9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5B6A4AA0-B968-4668-84B4-65168D0ED7D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116139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(82)</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10/3/2021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182F72B-CFAB-43F9-B89A-17702396462F}" type="slidenum">
              <a:rPr lang="en-US" smtClean="0"/>
              <a:t>‹#›</a:t>
            </a:fld>
            <a:endParaRPr lang="en-US"/>
          </a:p>
        </p:txBody>
      </p:sp>
    </p:spTree>
    <p:extLst>
      <p:ext uri="{BB962C8B-B14F-4D97-AF65-F5344CB8AC3E}">
        <p14:creationId xmlns:p14="http://schemas.microsoft.com/office/powerpoint/2010/main" val="91322368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Class – The Book Of Revelation (82)</a:t>
            </a:r>
          </a:p>
        </p:txBody>
      </p:sp>
      <p:sp>
        <p:nvSpPr>
          <p:cNvPr id="5" name="Date Placeholder 4"/>
          <p:cNvSpPr>
            <a:spLocks noGrp="1"/>
          </p:cNvSpPr>
          <p:nvPr>
            <p:ph type="dt" idx="1"/>
          </p:nvPr>
        </p:nvSpPr>
        <p:spPr/>
        <p:txBody>
          <a:bodyPr/>
          <a:lstStyle/>
          <a:p>
            <a:r>
              <a:rPr lang="en-US"/>
              <a:t>10/3/2021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F182F72B-CFAB-43F9-B89A-17702396462F}" type="slidenum">
              <a:rPr lang="en-US" smtClean="0"/>
              <a:t>2</a:t>
            </a:fld>
            <a:endParaRPr lang="en-US"/>
          </a:p>
        </p:txBody>
      </p:sp>
    </p:spTree>
    <p:extLst>
      <p:ext uri="{BB962C8B-B14F-4D97-AF65-F5344CB8AC3E}">
        <p14:creationId xmlns:p14="http://schemas.microsoft.com/office/powerpoint/2010/main" val="2512727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u="none" strike="noStrike" baseline="0" dirty="0">
                <a:solidFill>
                  <a:srgbClr val="000000"/>
                </a:solidFill>
                <a:latin typeface="Tahoma" panose="020B0604030504040204" pitchFamily="34" charset="0"/>
              </a:rPr>
              <a:t>Ecclesiastes 12:13-14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(This is) the end of the matter; all hath been heard: fear God, and keep his commandments; for this is the whole (duty) of man.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God will bring every work into judgment, with every hidden thing, whether it be good, or whether it be evil.”</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11:20-24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began he to upbraid the cities wherein most of his mighty works were done, because they repented not. </a:t>
            </a:r>
            <a:r>
              <a:rPr lang="en-US" sz="1900" b="1" baseline="30000" dirty="0">
                <a:solidFill>
                  <a:srgbClr val="21770A"/>
                </a:solidFill>
                <a:latin typeface="Arial" panose="020B0604020202020204" pitchFamily="34" charset="0"/>
              </a:rPr>
              <a:t>21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Woe unto thee, Chorazin! woe unto thee, Bethsaida! for if the mighty works had been done in Tyre and Sidon which were done in you, they would have repented long ago in sackcloth and ashes. </a:t>
            </a:r>
            <a:r>
              <a:rPr lang="en-US" sz="1900" b="1" baseline="30000" dirty="0">
                <a:solidFill>
                  <a:srgbClr val="21770A"/>
                </a:solidFill>
                <a:latin typeface="Arial" panose="020B0604020202020204" pitchFamily="34" charset="0"/>
              </a:rPr>
              <a:t>22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 say unto you, it shall be more tolerable for Tyre and Sidon in the day of judgment than for you.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thou, Capernaum, shalt thou be exalted unto heaven? thou shalt go down unto Hades: for if the mighty works had been done in Sodom which were done in thee, it would have remained until this day.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 say unto you that it shall be more tolerable for the land of Sodom in the day of judgment, than for thee.”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12:36-37</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say unto you, that every idle word that men shall speak, they shall give account thereof in the day of judgment. </a:t>
            </a:r>
            <a:r>
              <a:rPr lang="en-US" sz="1900" b="1" baseline="30000" dirty="0">
                <a:solidFill>
                  <a:srgbClr val="21770A"/>
                </a:solidFill>
                <a:latin typeface="Arial" panose="020B0604020202020204" pitchFamily="34" charset="0"/>
              </a:rPr>
              <a:t>37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by thy words thou shalt be justified, and by thy words thou shalt be condemned.”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25:31-46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when the Son of man shall come in his glory, and all the angels with him, then shall he sit on the throne of his glory: </a:t>
            </a:r>
            <a:r>
              <a:rPr lang="en-US" sz="1900" b="1" baseline="30000" dirty="0">
                <a:solidFill>
                  <a:srgbClr val="21770A"/>
                </a:solidFill>
                <a:latin typeface="Arial" panose="020B0604020202020204" pitchFamily="34" charset="0"/>
              </a:rPr>
              <a:t>32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before him shall be gathered all the nations: and he shall separate them one from another, as the shepherd separateth the sheep from the goats; </a:t>
            </a:r>
            <a:r>
              <a:rPr lang="en-US" sz="1900" b="1" baseline="30000" dirty="0">
                <a:solidFill>
                  <a:srgbClr val="21770A"/>
                </a:solidFill>
                <a:latin typeface="Arial" panose="020B0604020202020204" pitchFamily="34" charset="0"/>
              </a:rPr>
              <a:t>33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shall set the sheep on his right hand, but the goats on the left. </a:t>
            </a:r>
            <a:r>
              <a:rPr lang="en-US" sz="1900" b="1" baseline="30000" dirty="0">
                <a:solidFill>
                  <a:srgbClr val="21770A"/>
                </a:solidFill>
                <a:latin typeface="Arial" panose="020B0604020202020204" pitchFamily="34" charset="0"/>
              </a:rPr>
              <a:t>34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shall the King say unto them on his right hand, Come, ye blessed of my Father, inherit the kingdom prepared for you from the foundation of the world: </a:t>
            </a:r>
            <a:r>
              <a:rPr lang="en-US" sz="1900" b="1" baseline="30000" dirty="0">
                <a:solidFill>
                  <a:srgbClr val="21770A"/>
                </a:solidFill>
                <a:latin typeface="Arial" panose="020B0604020202020204" pitchFamily="34" charset="0"/>
              </a:rPr>
              <a:t>35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was hungry, and ye gave me to eat; I was thirsty, and ye gave me drink; I was a stranger, and ye took me in; </a:t>
            </a:r>
            <a:r>
              <a:rPr lang="en-US" sz="1900" b="1" baseline="30000" dirty="0">
                <a:solidFill>
                  <a:srgbClr val="21770A"/>
                </a:solidFill>
                <a:latin typeface="Arial" panose="020B0604020202020204" pitchFamily="34" charset="0"/>
              </a:rPr>
              <a:t>36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naked, and ye clothed me; I was sick, and ye visited me; I was in prison, and ye came unto me. </a:t>
            </a:r>
            <a:r>
              <a:rPr lang="en-US" sz="1900" b="1" baseline="30000" dirty="0">
                <a:solidFill>
                  <a:srgbClr val="21770A"/>
                </a:solidFill>
                <a:latin typeface="Arial" panose="020B0604020202020204" pitchFamily="34" charset="0"/>
              </a:rPr>
              <a:t>37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shall the righteous answer him, saying, Lord, when saw we thee hungry, and fed thee? or athirst, and gave thee drink? </a:t>
            </a:r>
            <a:r>
              <a:rPr lang="en-US" sz="1900" b="1" baseline="30000" dirty="0">
                <a:solidFill>
                  <a:srgbClr val="21770A"/>
                </a:solidFill>
                <a:latin typeface="Arial" panose="020B0604020202020204" pitchFamily="34" charset="0"/>
              </a:rPr>
              <a:t>38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saw we thee a stranger, and took thee in? or naked, and clothed thee? </a:t>
            </a:r>
            <a:r>
              <a:rPr lang="en-US" sz="1900" b="1" baseline="30000" dirty="0">
                <a:solidFill>
                  <a:srgbClr val="21770A"/>
                </a:solidFill>
                <a:latin typeface="Arial" panose="020B0604020202020204" pitchFamily="34" charset="0"/>
              </a:rPr>
              <a:t>39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saw we thee sick, or in prison, and came unto thee? </a:t>
            </a:r>
            <a:r>
              <a:rPr lang="en-US" sz="1900" b="1" baseline="30000" dirty="0">
                <a:solidFill>
                  <a:srgbClr val="21770A"/>
                </a:solidFill>
                <a:latin typeface="Arial" panose="020B0604020202020204" pitchFamily="34" charset="0"/>
              </a:rPr>
              <a:t>40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King shall answer and say unto them, Verily I say unto you, Inasmuch as ye did it unto one of these my brethren, (even) these least, ye did it unto me. </a:t>
            </a:r>
            <a:r>
              <a:rPr lang="en-US" sz="1900" b="1" baseline="30000" dirty="0">
                <a:solidFill>
                  <a:srgbClr val="21770A"/>
                </a:solidFill>
                <a:latin typeface="Arial" panose="020B0604020202020204" pitchFamily="34" charset="0"/>
              </a:rPr>
              <a:t>41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shall he say also unto them on the left hand, Depart from me, ye cursed, into the eternal fire which is prepared for the devil and his angels: </a:t>
            </a:r>
            <a:r>
              <a:rPr lang="en-US" sz="1900" b="1" baseline="30000" dirty="0">
                <a:solidFill>
                  <a:srgbClr val="21770A"/>
                </a:solidFill>
                <a:latin typeface="Arial" panose="020B0604020202020204" pitchFamily="34" charset="0"/>
              </a:rPr>
              <a:t>42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was hungry, and ye did not give me to eat; I was thirsty, and ye gave me no drink; </a:t>
            </a:r>
            <a:r>
              <a:rPr lang="en-US" sz="1900" b="1" baseline="30000" dirty="0">
                <a:solidFill>
                  <a:srgbClr val="21770A"/>
                </a:solidFill>
                <a:latin typeface="Arial" panose="020B0604020202020204" pitchFamily="34" charset="0"/>
              </a:rPr>
              <a:t>43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was a stranger, and ye took me not in; naked, and ye clothed me not; sick, and in prison, and ye visited me not. </a:t>
            </a:r>
            <a:r>
              <a:rPr lang="en-US" sz="1900" b="1" baseline="30000" dirty="0">
                <a:solidFill>
                  <a:srgbClr val="21770A"/>
                </a:solidFill>
                <a:latin typeface="Arial" panose="020B0604020202020204" pitchFamily="34" charset="0"/>
              </a:rPr>
              <a:t>44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shall they also answer, saying, Lord, when saw we thee hungry, or athirst, or a stranger, or naked, or sick, or in prison, and did not minister unto thee?</a:t>
            </a:r>
          </a:p>
          <a:p>
            <a:pPr marR="1427"/>
            <a:r>
              <a:rPr lang="en-US" sz="1900" b="1" baseline="30000" dirty="0">
                <a:solidFill>
                  <a:srgbClr val="21770A"/>
                </a:solidFill>
                <a:latin typeface="Arial" panose="020B0604020202020204" pitchFamily="34" charset="0"/>
              </a:rPr>
              <a:t>45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shall he answer them, saying, Verily I say unto you, Inasmuch as ye did it not unto one of these least, ye did it not unto me. </a:t>
            </a:r>
            <a:r>
              <a:rPr lang="en-US" sz="1900" b="1" baseline="30000" dirty="0">
                <a:solidFill>
                  <a:srgbClr val="21770A"/>
                </a:solidFill>
                <a:latin typeface="Arial" panose="020B0604020202020204" pitchFamily="34" charset="0"/>
              </a:rPr>
              <a:t>46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these shall go away into eternal punishment: but the righteous into eternal life.”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II Corinthians 5:10</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For we must all be made manifest before the judgment-seat of Christ; that each one may receive the things (done) in the body, according to what he hath done, whether (it be) good or bad.”</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Acts 17:30-31</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 times of ignorance therefore God overlooked; but now he commandeth men that they should all everywhere repent: </a:t>
            </a:r>
            <a:r>
              <a:rPr lang="en-US" sz="1900" b="1" baseline="30000" dirty="0">
                <a:solidFill>
                  <a:srgbClr val="21770A"/>
                </a:solidFill>
                <a:latin typeface="Arial" panose="020B0604020202020204" pitchFamily="34" charset="0"/>
              </a:rPr>
              <a:t>31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inasmuch as he hath appointed a day in which he will judge the world in righteousness by the man whom he hath ordained; whereof he hath given assurance unto all men, in that he hath raised him from the dead.”</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Acts 24:24-25</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after certain days, Felix came with Drusilla, his wife, who was a Jewess, and sent for Paul, and heard him concerning the faith in Christ Jesus.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he reasoned of righteousness, and self-control, and the judgment to come, Felix was terrified, and answered, Go thy way for this time; and when I have a convenient season, I will call thee unto me.</a:t>
            </a:r>
            <a:r>
              <a:rPr lang="en-US" sz="1900" dirty="0">
                <a:solidFill>
                  <a:srgbClr val="000000"/>
                </a:solidFill>
                <a:latin typeface="Tahoma" panose="020B0604030504040204" pitchFamily="34" charset="0"/>
              </a:rPr>
              <a:t>”</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 Peter 1:17</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if ye call on him as Father, who without respect of persons judgeth according to each man's work, pass the time of your sojourning in fear”</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 Peter 4:17-18</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 time (is come) for judgment to begin at the house of God: and if (it begin) first at us, what (shall be) the end of them that obey not the gospel of God?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if the righteous is scarcely saved, where shall the ungodly and sinner appear?</a:t>
            </a:r>
            <a:r>
              <a:rPr lang="en-US" sz="1900" dirty="0">
                <a:solidFill>
                  <a:srgbClr val="000000"/>
                </a:solidFill>
                <a:latin typeface="Tahoma" panose="020B0604030504040204" pitchFamily="34" charset="0"/>
              </a:rPr>
              <a:t>”</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 John 4:17</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Herein is love made perfect with us, that we may have boldness in the day of judgment; because as he is, even so are we in this world.”</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Revelation 20:12-14</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saw the dead, the great and the small, standing before the throne; and books were opened: and another book was opened, which is (the book) of life: and the dead were judged out of the things which were written in the books, according to their works.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sea gave up the dead that were in it; and death and Hades gave up the dead that were in them: and they were judged every man according to their works.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death and Hades were cast into the lake of fire. This is the second death, (even) the lake of fire.</a:t>
            </a:r>
            <a:r>
              <a:rPr lang="en-US" sz="1900" dirty="0">
                <a:solidFill>
                  <a:srgbClr val="000000"/>
                </a:solidFill>
                <a:latin typeface="Tahoma" panose="020B0604030504040204" pitchFamily="34" charset="0"/>
              </a:rPr>
              <a:t>”</a:t>
            </a:r>
            <a:endParaRPr lang="en-US" sz="1900" dirty="0">
              <a:solidFill>
                <a:srgbClr val="000000"/>
              </a:solidFill>
              <a:latin typeface="Trebuchet MS" panose="020B0603020202020204" pitchFamily="34" charset="0"/>
            </a:endParaRPr>
          </a:p>
        </p:txBody>
      </p:sp>
      <p:sp>
        <p:nvSpPr>
          <p:cNvPr id="4" name="Header Placeholder 3"/>
          <p:cNvSpPr>
            <a:spLocks noGrp="1"/>
          </p:cNvSpPr>
          <p:nvPr>
            <p:ph type="hdr" sz="quarter"/>
          </p:nvPr>
        </p:nvSpPr>
        <p:spPr/>
        <p:txBody>
          <a:bodyPr/>
          <a:lstStyle/>
          <a:p>
            <a:r>
              <a:rPr lang="en-US"/>
              <a:t>Class – The Book Of Revelation (82)</a:t>
            </a:r>
          </a:p>
        </p:txBody>
      </p:sp>
      <p:sp>
        <p:nvSpPr>
          <p:cNvPr id="5" name="Date Placeholder 4"/>
          <p:cNvSpPr>
            <a:spLocks noGrp="1"/>
          </p:cNvSpPr>
          <p:nvPr>
            <p:ph type="dt" idx="1"/>
          </p:nvPr>
        </p:nvSpPr>
        <p:spPr/>
        <p:txBody>
          <a:bodyPr/>
          <a:lstStyle/>
          <a:p>
            <a:r>
              <a:rPr lang="en-US"/>
              <a:t>10/3/2021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F182F72B-CFAB-43F9-B89A-17702396462F}" type="slidenum">
              <a:rPr lang="en-US" smtClean="0"/>
              <a:t>4</a:t>
            </a:fld>
            <a:endParaRPr lang="en-US"/>
          </a:p>
        </p:txBody>
      </p:sp>
    </p:spTree>
    <p:extLst>
      <p:ext uri="{BB962C8B-B14F-4D97-AF65-F5344CB8AC3E}">
        <p14:creationId xmlns:p14="http://schemas.microsoft.com/office/powerpoint/2010/main" val="945744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Death and Hades</a:t>
            </a:r>
            <a:r>
              <a:rPr lang="en-US" b="0" i="0" u="none" strike="noStrike" baseline="0" dirty="0">
                <a:solidFill>
                  <a:srgbClr val="000000"/>
                </a:solidFill>
                <a:latin typeface="Tahoma" panose="020B0604030504040204" pitchFamily="34" charset="0"/>
              </a:rPr>
              <a:t> – Revelation 1:18; 6:8; 20:13-14</a:t>
            </a:r>
          </a:p>
          <a:p>
            <a:pPr algn="l"/>
            <a:endParaRPr lang="en-US" b="0" i="0" u="none" strike="noStrike" baseline="0"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Corinthians 15:26</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The last enemy that shall be abolished is death.”</a:t>
            </a:r>
          </a:p>
          <a:p>
            <a:r>
              <a:rPr lang="en-US" dirty="0"/>
              <a:t> </a:t>
            </a:r>
            <a:endParaRPr lang="en-US" u="none" dirty="0">
              <a:solidFill>
                <a:srgbClr val="000000"/>
              </a:solidFill>
              <a:latin typeface="Tahoma" panose="020B0604030504040204" pitchFamily="34" charset="0"/>
            </a:endParaRPr>
          </a:p>
          <a:p>
            <a:r>
              <a:rPr lang="en-US" b="1" i="0" u="none" strike="noStrike" baseline="0" dirty="0">
                <a:solidFill>
                  <a:srgbClr val="000000"/>
                </a:solidFill>
                <a:latin typeface="Tahoma" panose="020B0604030504040204" pitchFamily="34" charset="0"/>
              </a:rPr>
              <a:t>John 6:39-40, 44</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39 </a:t>
            </a:r>
            <a:r>
              <a:rPr lang="en-US" sz="1900" dirty="0">
                <a:solidFill>
                  <a:srgbClr val="000000"/>
                </a:solidFill>
                <a:latin typeface="Trebuchet MS" panose="020B0603020202020204" pitchFamily="34" charset="0"/>
              </a:rPr>
              <a:t>And this is the will of him that sent me, that of all that which he hath given me I should lose nothing, but should raise it up at the last day. </a:t>
            </a:r>
            <a:r>
              <a:rPr lang="en-US" sz="1900" b="1" baseline="30000" dirty="0">
                <a:solidFill>
                  <a:srgbClr val="21770A"/>
                </a:solidFill>
                <a:latin typeface="Arial" panose="020B0604020202020204" pitchFamily="34" charset="0"/>
              </a:rPr>
              <a:t>40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is the will of my Father, that every one that beholdeth the Son, and believeth on him, should have eternal life; and I will raise him up at the last day … </a:t>
            </a:r>
            <a:r>
              <a:rPr lang="en-US" sz="3000" dirty="0"/>
              <a:t> </a:t>
            </a:r>
            <a:r>
              <a:rPr lang="en-US" sz="1900" b="1" baseline="30000" dirty="0">
                <a:solidFill>
                  <a:srgbClr val="21770A"/>
                </a:solidFill>
                <a:latin typeface="Arial" panose="020B0604020202020204" pitchFamily="34" charset="0"/>
              </a:rPr>
              <a:t>44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 man can come to me, except the Father that sent me draw him: and I will raise him up in the last day.”</a:t>
            </a:r>
          </a:p>
        </p:txBody>
      </p:sp>
      <p:sp>
        <p:nvSpPr>
          <p:cNvPr id="4" name="Header Placeholder 3"/>
          <p:cNvSpPr>
            <a:spLocks noGrp="1"/>
          </p:cNvSpPr>
          <p:nvPr>
            <p:ph type="hdr" sz="quarter"/>
          </p:nvPr>
        </p:nvSpPr>
        <p:spPr/>
        <p:txBody>
          <a:bodyPr/>
          <a:lstStyle/>
          <a:p>
            <a:r>
              <a:rPr lang="en-US"/>
              <a:t>Class – The Book Of Revelation (82)</a:t>
            </a:r>
          </a:p>
        </p:txBody>
      </p:sp>
      <p:sp>
        <p:nvSpPr>
          <p:cNvPr id="5" name="Date Placeholder 4"/>
          <p:cNvSpPr>
            <a:spLocks noGrp="1"/>
          </p:cNvSpPr>
          <p:nvPr>
            <p:ph type="dt" idx="1"/>
          </p:nvPr>
        </p:nvSpPr>
        <p:spPr/>
        <p:txBody>
          <a:bodyPr/>
          <a:lstStyle/>
          <a:p>
            <a:r>
              <a:rPr lang="en-US"/>
              <a:t>10/3/2021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F182F72B-CFAB-43F9-B89A-17702396462F}" type="slidenum">
              <a:rPr lang="en-US" smtClean="0"/>
              <a:t>5</a:t>
            </a:fld>
            <a:endParaRPr lang="en-US"/>
          </a:p>
        </p:txBody>
      </p:sp>
    </p:spTree>
    <p:extLst>
      <p:ext uri="{BB962C8B-B14F-4D97-AF65-F5344CB8AC3E}">
        <p14:creationId xmlns:p14="http://schemas.microsoft.com/office/powerpoint/2010/main" val="4273778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Revelation 20:6</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Blessed and holy is he that hath part in the first resurrection: over these the second death hath no power; but they shall be priests of God and of Christ, and shall reign with him a thousand years.”</a:t>
            </a:r>
          </a:p>
          <a:p>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Revelation 14:10-11</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he also shall drink of the wine of the wrath of God, which is prepared unmixed in the cup of his anger; and he shall be tormented with fire and brimstone in the presence of the holy angels, and in the presence of the Lamb: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smoke of their torment goeth up for ever and ever; and they have no rest day and night, they that worship the beast and his image, and whoso receiveth the mark of his name.”</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Revelation 20:10</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the devil that deceived them was cast into the lake of fire and brimstone, where are also the beast and the false prophet; and they shall be tormented day and night for ever and ever.”</a:t>
            </a:r>
          </a:p>
        </p:txBody>
      </p:sp>
      <p:sp>
        <p:nvSpPr>
          <p:cNvPr id="4" name="Header Placeholder 3"/>
          <p:cNvSpPr>
            <a:spLocks noGrp="1"/>
          </p:cNvSpPr>
          <p:nvPr>
            <p:ph type="hdr" sz="quarter"/>
          </p:nvPr>
        </p:nvSpPr>
        <p:spPr/>
        <p:txBody>
          <a:bodyPr/>
          <a:lstStyle/>
          <a:p>
            <a:r>
              <a:rPr lang="en-US"/>
              <a:t>Class – The Book Of Revelation (82)</a:t>
            </a:r>
          </a:p>
        </p:txBody>
      </p:sp>
      <p:sp>
        <p:nvSpPr>
          <p:cNvPr id="5" name="Date Placeholder 4"/>
          <p:cNvSpPr>
            <a:spLocks noGrp="1"/>
          </p:cNvSpPr>
          <p:nvPr>
            <p:ph type="dt" idx="1"/>
          </p:nvPr>
        </p:nvSpPr>
        <p:spPr/>
        <p:txBody>
          <a:bodyPr/>
          <a:lstStyle/>
          <a:p>
            <a:r>
              <a:rPr lang="en-US"/>
              <a:t>10/3/2021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F182F72B-CFAB-43F9-B89A-17702396462F}" type="slidenum">
              <a:rPr lang="en-US" smtClean="0"/>
              <a:t>6</a:t>
            </a:fld>
            <a:endParaRPr lang="en-US"/>
          </a:p>
        </p:txBody>
      </p:sp>
    </p:spTree>
    <p:extLst>
      <p:ext uri="{BB962C8B-B14F-4D97-AF65-F5344CB8AC3E}">
        <p14:creationId xmlns:p14="http://schemas.microsoft.com/office/powerpoint/2010/main" val="2727420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Revelation 13:1ff</a:t>
            </a:r>
            <a:r>
              <a:rPr lang="en-US" b="0" i="0" u="none" strike="noStrike" baseline="0" dirty="0">
                <a:solidFill>
                  <a:srgbClr val="000000"/>
                </a:solidFill>
                <a:latin typeface="Tahoma" panose="020B0604030504040204" pitchFamily="34" charset="0"/>
              </a:rPr>
              <a:t> </a:t>
            </a:r>
            <a:r>
              <a:rPr lang="en-US" sz="1900" b="1" dirty="0">
                <a:solidFill>
                  <a:srgbClr val="001B30"/>
                </a:solidFill>
                <a:latin typeface="Trebuchet MS" panose="020B0603020202020204" pitchFamily="34" charset="0"/>
              </a:rPr>
              <a:t>– “13 </a:t>
            </a:r>
            <a:r>
              <a:rPr lang="en-US" sz="1900" dirty="0">
                <a:solidFill>
                  <a:srgbClr val="000000"/>
                </a:solidFill>
                <a:latin typeface="Trebuchet MS" panose="020B0603020202020204" pitchFamily="34" charset="0"/>
              </a:rPr>
              <a:t>and he stood upon the sand of the sea. And I saw a beast coming up out of the sea, having ten horns, and seven heads, and on his horns ten diadems, and upon his heads names of blasphemy …”</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Ecclesiastes 12:13-14</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(This is) the end of the matter; all hath been heard: fear God, and keep his commandments; for this is the whole (duty) of man.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God will bring every work into judgment, with every hidden thing, whether it be good, or whether it be evil.”</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II Corinthians 5:10</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For we must all be made manifest before the judgment-seat of Christ; that each one may receive the things (done) in the body, according to what he hath done, whether (it be) good or bad.”</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Romans 2:11</a:t>
            </a:r>
            <a:r>
              <a:rPr lang="en-US" sz="3000" dirty="0">
                <a:solidFill>
                  <a:srgbClr val="000000"/>
                </a:solidFill>
                <a:latin typeface="Tahoma" panose="020B0604030504040204" pitchFamily="34" charset="0"/>
              </a:rPr>
              <a:t> – “… </a:t>
            </a:r>
            <a:r>
              <a:rPr lang="en-US" sz="1900" dirty="0">
                <a:solidFill>
                  <a:srgbClr val="000000"/>
                </a:solidFill>
                <a:latin typeface="Trebuchet MS" panose="020B0603020202020204" pitchFamily="34" charset="0"/>
              </a:rPr>
              <a:t>for there is no respect of persons with God.”</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 Timothy 2:4-6</a:t>
            </a:r>
            <a:r>
              <a:rPr lang="en-US" sz="30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who would have all men to be saved, and come to the knowledge of the truth.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there is one God, one mediator also between God and men, (himself) man, Christ Jesus,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who gave himself a ransom for all; the testimony (to be borne) in its own times”</a:t>
            </a:r>
          </a:p>
          <a:p>
            <a:r>
              <a:rPr lang="en-US" sz="3000" dirty="0"/>
              <a:t> </a:t>
            </a:r>
            <a:endParaRPr lang="en-US" sz="3000" dirty="0">
              <a:solidFill>
                <a:srgbClr val="000000"/>
              </a:solidFill>
              <a:latin typeface="Tahoma" panose="020B0604030504040204" pitchFamily="34" charset="0"/>
            </a:endParaRPr>
          </a:p>
          <a:p>
            <a:pPr algn="l"/>
            <a:r>
              <a:rPr lang="en-US" sz="3000" b="1" dirty="0">
                <a:solidFill>
                  <a:srgbClr val="000000"/>
                </a:solidFill>
                <a:latin typeface="Tahoma" panose="020B0604030504040204" pitchFamily="34" charset="0"/>
              </a:rPr>
              <a:t>II Peter 3:9</a:t>
            </a:r>
            <a:r>
              <a:rPr lang="en-US" sz="30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The Lord is not slack concerning his promise, as some count slackness; but is longsuffering to you-ward, not wishing that any should perish, but that all should come to repentance.”</a:t>
            </a:r>
          </a:p>
        </p:txBody>
      </p:sp>
      <p:sp>
        <p:nvSpPr>
          <p:cNvPr id="4" name="Header Placeholder 3"/>
          <p:cNvSpPr>
            <a:spLocks noGrp="1"/>
          </p:cNvSpPr>
          <p:nvPr>
            <p:ph type="hdr" sz="quarter"/>
          </p:nvPr>
        </p:nvSpPr>
        <p:spPr/>
        <p:txBody>
          <a:bodyPr/>
          <a:lstStyle/>
          <a:p>
            <a:r>
              <a:rPr lang="en-US"/>
              <a:t>Class – The Book Of Revelation (82)</a:t>
            </a:r>
          </a:p>
        </p:txBody>
      </p:sp>
      <p:sp>
        <p:nvSpPr>
          <p:cNvPr id="5" name="Date Placeholder 4"/>
          <p:cNvSpPr>
            <a:spLocks noGrp="1"/>
          </p:cNvSpPr>
          <p:nvPr>
            <p:ph type="dt" idx="1"/>
          </p:nvPr>
        </p:nvSpPr>
        <p:spPr/>
        <p:txBody>
          <a:bodyPr/>
          <a:lstStyle/>
          <a:p>
            <a:r>
              <a:rPr lang="en-US"/>
              <a:t>10/3/2021 am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F182F72B-CFAB-43F9-B89A-17702396462F}" type="slidenum">
              <a:rPr lang="en-US" smtClean="0"/>
              <a:t>8</a:t>
            </a:fld>
            <a:endParaRPr lang="en-US"/>
          </a:p>
        </p:txBody>
      </p:sp>
    </p:spTree>
    <p:extLst>
      <p:ext uri="{BB962C8B-B14F-4D97-AF65-F5344CB8AC3E}">
        <p14:creationId xmlns:p14="http://schemas.microsoft.com/office/powerpoint/2010/main" val="418488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847D6D-ADF9-449F-8C4F-6704CF5077E4}"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139907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2356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6"/>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6"/>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244123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1969084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9680018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9830173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5434317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2223408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4764816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6008001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4909258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847D6D-ADF9-449F-8C4F-6704CF5077E4}"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7269283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6023690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115641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4350709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1874915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660867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392578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198251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970877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0190619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47D6D-ADF9-449F-8C4F-6704CF5077E4}" type="datetimeFigureOut">
              <a:rPr lang="en-US" smtClean="0"/>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55653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847D6D-ADF9-449F-8C4F-6704CF5077E4}" type="datetimeFigureOut">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956770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847D6D-ADF9-449F-8C4F-6704CF5077E4}" type="datetimeFigureOut">
              <a:rPr lang="en-US" smtClean="0"/>
              <a:t>10/7/2021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2553400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847D6D-ADF9-449F-8C4F-6704CF5077E4}" type="datetimeFigureOut">
              <a:rPr lang="en-US" smtClean="0"/>
              <a:t>10/7/2021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19507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47D6D-ADF9-449F-8C4F-6704CF5077E4}" type="datetimeFigureOut">
              <a:rPr lang="en-US" smtClean="0"/>
              <a:t>10/7/2021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3124404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8"/>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C847D6D-ADF9-449F-8C4F-6704CF5077E4}" type="datetimeFigureOut">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441017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C847D6D-ADF9-449F-8C4F-6704CF5077E4}" type="datetimeFigureOut">
              <a:rPr lang="en-US" smtClean="0"/>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DFB1A6-5B5B-4F6D-9F9E-CEEE940E351F}" type="slidenum">
              <a:rPr lang="en-US" smtClean="0"/>
              <a:t>‹#›</a:t>
            </a:fld>
            <a:endParaRPr lang="en-US"/>
          </a:p>
        </p:txBody>
      </p:sp>
    </p:spTree>
    <p:extLst>
      <p:ext uri="{BB962C8B-B14F-4D97-AF65-F5344CB8AC3E}">
        <p14:creationId xmlns:p14="http://schemas.microsoft.com/office/powerpoint/2010/main" val="1659525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8"/>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C847D6D-ADF9-449F-8C4F-6704CF5077E4}" type="datetimeFigureOut">
              <a:rPr lang="en-US" smtClean="0"/>
              <a:t>10/7/2021</a:t>
            </a:fld>
            <a:endParaRPr lang="en-US"/>
          </a:p>
        </p:txBody>
      </p:sp>
      <p:sp>
        <p:nvSpPr>
          <p:cNvPr id="5" name="Footer Placeholder 4"/>
          <p:cNvSpPr>
            <a:spLocks noGrp="1"/>
          </p:cNvSpPr>
          <p:nvPr>
            <p:ph type="ftr" sz="quarter" idx="3"/>
          </p:nvPr>
        </p:nvSpPr>
        <p:spPr>
          <a:xfrm>
            <a:off x="3124200" y="6356358"/>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8"/>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DFB1A6-5B5B-4F6D-9F9E-CEEE940E351F}" type="slidenum">
              <a:rPr lang="en-US" smtClean="0"/>
              <a:t>‹#›</a:t>
            </a:fld>
            <a:endParaRPr lang="en-US"/>
          </a:p>
        </p:txBody>
      </p:sp>
    </p:spTree>
    <p:extLst>
      <p:ext uri="{BB962C8B-B14F-4D97-AF65-F5344CB8AC3E}">
        <p14:creationId xmlns:p14="http://schemas.microsoft.com/office/powerpoint/2010/main" val="8169419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18226375"/>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October 3,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118"/>
            <a:ext cx="8229600" cy="600164"/>
          </a:xfrm>
          <a:solidFill>
            <a:schemeClr val="bg1"/>
          </a:solidFill>
          <a:ln w="38100">
            <a:noFill/>
          </a:ln>
        </p:spPr>
        <p:txBody>
          <a:bodyPr>
            <a:spAutoFit/>
          </a:bodyPr>
          <a:lstStyle/>
          <a:p>
            <a:r>
              <a:rPr lang="en-US" b="1" cap="small" dirty="0">
                <a:latin typeface="Elephant" pitchFamily="18" charset="0"/>
              </a:rPr>
              <a:t>Second Death – Lake of Fire</a:t>
            </a:r>
          </a:p>
        </p:txBody>
      </p:sp>
      <p:sp>
        <p:nvSpPr>
          <p:cNvPr id="3" name="Content Placeholder 2"/>
          <p:cNvSpPr>
            <a:spLocks noGrp="1"/>
          </p:cNvSpPr>
          <p:nvPr>
            <p:ph idx="1"/>
          </p:nvPr>
        </p:nvSpPr>
        <p:spPr>
          <a:xfrm>
            <a:off x="334649" y="1943100"/>
            <a:ext cx="8498264" cy="2160591"/>
          </a:xfrm>
          <a:solidFill>
            <a:schemeClr val="bg1"/>
          </a:solidFill>
        </p:spPr>
        <p:txBody>
          <a:bodyPr wrap="square">
            <a:spAutoFit/>
          </a:bodyPr>
          <a:lstStyle/>
          <a:p>
            <a:pPr marL="0" indent="0">
              <a:buNone/>
            </a:pPr>
            <a:r>
              <a:rPr lang="en-US" b="1" dirty="0">
                <a:latin typeface="Book Antiqua" pitchFamily="18" charset="0"/>
              </a:rPr>
              <a:t>Comment on 2 Peter 3:</a:t>
            </a:r>
          </a:p>
          <a:p>
            <a:pPr marL="0" indent="0">
              <a:buNone/>
            </a:pPr>
            <a:r>
              <a:rPr lang="en-US" dirty="0">
                <a:latin typeface="Book Antiqua" pitchFamily="18" charset="0"/>
              </a:rPr>
              <a:t>Verses 1-4 – Argument of the unbelievers.</a:t>
            </a:r>
          </a:p>
          <a:p>
            <a:pPr marL="0" indent="0">
              <a:buNone/>
            </a:pPr>
            <a:r>
              <a:rPr lang="en-US" dirty="0">
                <a:latin typeface="Book Antiqua" pitchFamily="18" charset="0"/>
              </a:rPr>
              <a:t>Verses 5-7 – Destruction of ungodly.</a:t>
            </a:r>
          </a:p>
          <a:p>
            <a:pPr marL="0" indent="0">
              <a:buNone/>
            </a:pPr>
            <a:r>
              <a:rPr lang="en-US" dirty="0">
                <a:latin typeface="Book Antiqua" pitchFamily="18" charset="0"/>
              </a:rPr>
              <a:t>Verses 8-9 – 1,000 years not a definite period, but a time of accomplishment of the purpose of the Lord. (cf. Galatians 4:4)</a:t>
            </a:r>
          </a:p>
        </p:txBody>
      </p:sp>
      <p:sp>
        <p:nvSpPr>
          <p:cNvPr id="4" name="Rectangle 3">
            <a:extLst>
              <a:ext uri="{FF2B5EF4-FFF2-40B4-BE49-F238E27FC236}">
                <a16:creationId xmlns:a16="http://schemas.microsoft.com/office/drawing/2014/main" id="{16CFA877-BE4C-42F5-A589-19E581FF2F0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286271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90750"/>
            <a:ext cx="8229600" cy="4450449"/>
          </a:xfrm>
          <a:solidFill>
            <a:schemeClr val="bg1"/>
          </a:solidFill>
        </p:spPr>
        <p:txBody>
          <a:bodyPr>
            <a:spAutoFit/>
          </a:bodyPr>
          <a:lstStyle/>
          <a:p>
            <a:pPr marL="0" indent="0">
              <a:buNone/>
            </a:pPr>
            <a:r>
              <a:rPr lang="en-US" dirty="0">
                <a:latin typeface="Book Antiqua" pitchFamily="18" charset="0"/>
              </a:rPr>
              <a:t>Verse 10 – The Judgment. “</a:t>
            </a:r>
            <a:r>
              <a:rPr lang="en-US" b="1" dirty="0">
                <a:latin typeface="Book Antiqua" pitchFamily="18" charset="0"/>
              </a:rPr>
              <a:t>The Day Of The Lord</a:t>
            </a:r>
            <a:r>
              <a:rPr lang="en-US" dirty="0">
                <a:latin typeface="Book Antiqua" pitchFamily="18" charset="0"/>
              </a:rPr>
              <a:t>” </a:t>
            </a:r>
            <a:br>
              <a:rPr lang="en-US" dirty="0">
                <a:latin typeface="Book Antiqua" pitchFamily="18" charset="0"/>
              </a:rPr>
            </a:br>
            <a:r>
              <a:rPr lang="en-US" dirty="0">
                <a:latin typeface="Book Antiqua" pitchFamily="18" charset="0"/>
              </a:rPr>
              <a:t>(cf. 2 Thessalonians 2:1ff)</a:t>
            </a:r>
          </a:p>
          <a:p>
            <a:pPr marL="0" indent="0">
              <a:buNone/>
            </a:pPr>
            <a:r>
              <a:rPr lang="en-US" dirty="0">
                <a:latin typeface="Book Antiqua" pitchFamily="18" charset="0"/>
              </a:rPr>
              <a:t>Verses 11-13 – </a:t>
            </a:r>
            <a:r>
              <a:rPr lang="en-US" b="1" dirty="0">
                <a:latin typeface="Book Antiqua" pitchFamily="18" charset="0"/>
              </a:rPr>
              <a:t>Beyond the Judgment </a:t>
            </a:r>
            <a:r>
              <a:rPr lang="en-US" dirty="0">
                <a:latin typeface="Book Antiqua" pitchFamily="18" charset="0"/>
              </a:rPr>
              <a:t>is a </a:t>
            </a:r>
            <a:r>
              <a:rPr lang="en-US" i="1" dirty="0">
                <a:latin typeface="Book Antiqua" pitchFamily="18" charset="0"/>
              </a:rPr>
              <a:t>“new heaven” </a:t>
            </a:r>
            <a:r>
              <a:rPr lang="en-US" dirty="0">
                <a:latin typeface="Book Antiqua" pitchFamily="18" charset="0"/>
              </a:rPr>
              <a:t>and a </a:t>
            </a:r>
            <a:r>
              <a:rPr lang="en-US" i="1" dirty="0">
                <a:latin typeface="Book Antiqua" pitchFamily="18" charset="0"/>
              </a:rPr>
              <a:t>“new earth” </a:t>
            </a:r>
            <a:r>
              <a:rPr lang="en-US" dirty="0">
                <a:latin typeface="Book Antiqua" pitchFamily="18" charset="0"/>
              </a:rPr>
              <a:t>(cf. Revelation 21:1-2)</a:t>
            </a:r>
          </a:p>
          <a:p>
            <a:pPr marL="0" indent="0">
              <a:buNone/>
            </a:pPr>
            <a:r>
              <a:rPr lang="en-US" dirty="0">
                <a:latin typeface="Book Antiqua" pitchFamily="18" charset="0"/>
              </a:rPr>
              <a:t>Verses 14 -15 – 1,000 years of Revelation is the period of salvation </a:t>
            </a:r>
            <a:r>
              <a:rPr lang="en-US" i="1" dirty="0">
                <a:latin typeface="Book Antiqua" pitchFamily="18" charset="0"/>
              </a:rPr>
              <a:t>(“longsuffering of our Lord”)</a:t>
            </a:r>
          </a:p>
          <a:p>
            <a:pPr lvl="1"/>
            <a:r>
              <a:rPr lang="en-US" sz="2400" b="1" dirty="0">
                <a:latin typeface="Book Antiqua" pitchFamily="18" charset="0"/>
              </a:rPr>
              <a:t>Paul</a:t>
            </a:r>
            <a:r>
              <a:rPr lang="en-US" sz="2400" dirty="0">
                <a:latin typeface="Book Antiqua" pitchFamily="18" charset="0"/>
              </a:rPr>
              <a:t> and </a:t>
            </a:r>
            <a:r>
              <a:rPr lang="en-US" sz="2400" b="1" dirty="0">
                <a:latin typeface="Book Antiqua" pitchFamily="18" charset="0"/>
              </a:rPr>
              <a:t>Peter</a:t>
            </a:r>
            <a:r>
              <a:rPr lang="en-US" sz="2400" dirty="0">
                <a:latin typeface="Book Antiqua" pitchFamily="18" charset="0"/>
              </a:rPr>
              <a:t> talked about these things as well as </a:t>
            </a:r>
            <a:r>
              <a:rPr lang="en-US" sz="2400" b="1" dirty="0">
                <a:latin typeface="Book Antiqua" pitchFamily="18" charset="0"/>
              </a:rPr>
              <a:t>John</a:t>
            </a:r>
            <a:r>
              <a:rPr lang="en-US" sz="2400" dirty="0">
                <a:latin typeface="Book Antiqua" pitchFamily="18" charset="0"/>
              </a:rPr>
              <a:t>!</a:t>
            </a:r>
          </a:p>
          <a:p>
            <a:pPr marL="0" indent="0">
              <a:buNone/>
            </a:pPr>
            <a:r>
              <a:rPr lang="en-US" dirty="0">
                <a:latin typeface="Book Antiqua" pitchFamily="18" charset="0"/>
              </a:rPr>
              <a:t>Verses 16-18 – Premillennialists have to pervert the teaching of Paul, Peter, and John to make the new heaven and earth physical.</a:t>
            </a:r>
          </a:p>
        </p:txBody>
      </p:sp>
      <p:sp>
        <p:nvSpPr>
          <p:cNvPr id="4" name="Rectangle 3">
            <a:extLst>
              <a:ext uri="{FF2B5EF4-FFF2-40B4-BE49-F238E27FC236}">
                <a16:creationId xmlns:a16="http://schemas.microsoft.com/office/drawing/2014/main" id="{16CFA877-BE4C-42F5-A589-19E581FF2F0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
        <p:nvSpPr>
          <p:cNvPr id="7" name="Title 1">
            <a:extLst>
              <a:ext uri="{FF2B5EF4-FFF2-40B4-BE49-F238E27FC236}">
                <a16:creationId xmlns:a16="http://schemas.microsoft.com/office/drawing/2014/main" id="{DEB0D27D-4B0C-4897-B022-C0F23A527F65}"/>
              </a:ext>
            </a:extLst>
          </p:cNvPr>
          <p:cNvSpPr>
            <a:spLocks noGrp="1"/>
          </p:cNvSpPr>
          <p:nvPr>
            <p:ph type="title"/>
          </p:nvPr>
        </p:nvSpPr>
        <p:spPr>
          <a:xfrm>
            <a:off x="457200" y="919118"/>
            <a:ext cx="8229600" cy="600164"/>
          </a:xfrm>
          <a:solidFill>
            <a:schemeClr val="bg1"/>
          </a:solidFill>
          <a:ln w="38100">
            <a:noFill/>
          </a:ln>
        </p:spPr>
        <p:txBody>
          <a:bodyPr>
            <a:spAutoFit/>
          </a:bodyPr>
          <a:lstStyle/>
          <a:p>
            <a:r>
              <a:rPr lang="en-US" b="1" cap="small" dirty="0">
                <a:latin typeface="Elephant" pitchFamily="18" charset="0"/>
              </a:rPr>
              <a:t>Second Death – Lake of Fire</a:t>
            </a:r>
          </a:p>
        </p:txBody>
      </p:sp>
    </p:spTree>
    <p:extLst>
      <p:ext uri="{BB962C8B-B14F-4D97-AF65-F5344CB8AC3E}">
        <p14:creationId xmlns:p14="http://schemas.microsoft.com/office/powerpoint/2010/main" val="3963458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118"/>
            <a:ext cx="8229600" cy="600164"/>
          </a:xfrm>
          <a:solidFill>
            <a:schemeClr val="bg1"/>
          </a:solidFill>
          <a:ln w="38100">
            <a:noFill/>
          </a:ln>
        </p:spPr>
        <p:txBody>
          <a:bodyPr>
            <a:spAutoFit/>
          </a:bodyPr>
          <a:lstStyle/>
          <a:p>
            <a:r>
              <a:rPr lang="en-US" b="1" cap="small" dirty="0">
                <a:latin typeface="Elephant" pitchFamily="18" charset="0"/>
              </a:rPr>
              <a:t>Books Opened</a:t>
            </a:r>
          </a:p>
        </p:txBody>
      </p:sp>
      <p:sp>
        <p:nvSpPr>
          <p:cNvPr id="3" name="Content Placeholder 2"/>
          <p:cNvSpPr>
            <a:spLocks noGrp="1"/>
          </p:cNvSpPr>
          <p:nvPr>
            <p:ph idx="1"/>
          </p:nvPr>
        </p:nvSpPr>
        <p:spPr>
          <a:xfrm>
            <a:off x="395291" y="2057400"/>
            <a:ext cx="8353425" cy="4401205"/>
          </a:xfrm>
          <a:solidFill>
            <a:schemeClr val="bg1"/>
          </a:solidFill>
        </p:spPr>
        <p:txBody>
          <a:bodyPr>
            <a:spAutoFit/>
          </a:bodyPr>
          <a:lstStyle/>
          <a:p>
            <a:pPr marL="0" indent="0">
              <a:buNone/>
            </a:pPr>
            <a:r>
              <a:rPr lang="en-US" sz="2800" b="1" dirty="0">
                <a:latin typeface="Book Antiqua" pitchFamily="18" charset="0"/>
              </a:rPr>
              <a:t>The Day Of Judgment Is Certain!</a:t>
            </a:r>
          </a:p>
          <a:p>
            <a:r>
              <a:rPr lang="en-US" sz="2800" dirty="0">
                <a:latin typeface="Book Antiqua" pitchFamily="18" charset="0"/>
              </a:rPr>
              <a:t>The testimony of Solomon. Ecclesiastes 12:13-14</a:t>
            </a:r>
          </a:p>
          <a:p>
            <a:r>
              <a:rPr lang="en-US" sz="2800" dirty="0">
                <a:latin typeface="Book Antiqua" pitchFamily="18" charset="0"/>
              </a:rPr>
              <a:t>The testimony of Jesus. Matthew 11:20-24;</a:t>
            </a:r>
            <a:br>
              <a:rPr lang="en-US" sz="2800" dirty="0">
                <a:latin typeface="Book Antiqua" pitchFamily="18" charset="0"/>
              </a:rPr>
            </a:br>
            <a:r>
              <a:rPr lang="en-US" sz="2800" dirty="0">
                <a:latin typeface="Book Antiqua" pitchFamily="18" charset="0"/>
              </a:rPr>
              <a:t>12:36-37; 25:31-46</a:t>
            </a:r>
          </a:p>
          <a:p>
            <a:r>
              <a:rPr lang="en-US" sz="2800" dirty="0">
                <a:latin typeface="Book Antiqua" pitchFamily="18" charset="0"/>
              </a:rPr>
              <a:t>The testimony of Paul. 2 Corinthians 5:10;</a:t>
            </a:r>
            <a:br>
              <a:rPr lang="en-US" sz="2800" dirty="0">
                <a:latin typeface="Book Antiqua" pitchFamily="18" charset="0"/>
              </a:rPr>
            </a:br>
            <a:r>
              <a:rPr lang="en-US" sz="2800" dirty="0">
                <a:latin typeface="Book Antiqua" pitchFamily="18" charset="0"/>
              </a:rPr>
              <a:t>Acts 17:30-31; Acts 24:24-25</a:t>
            </a:r>
          </a:p>
          <a:p>
            <a:r>
              <a:rPr lang="en-US" sz="2800" dirty="0">
                <a:latin typeface="Book Antiqua" pitchFamily="18" charset="0"/>
              </a:rPr>
              <a:t>The testimony of Peter. 1 Peter 1:17; 4:17-18</a:t>
            </a:r>
          </a:p>
          <a:p>
            <a:r>
              <a:rPr lang="en-US" sz="2800" dirty="0">
                <a:latin typeface="Book Antiqua" pitchFamily="18" charset="0"/>
              </a:rPr>
              <a:t>The testimony of John. 1 John 4:17; </a:t>
            </a:r>
            <a:br>
              <a:rPr lang="en-US" sz="2800" dirty="0">
                <a:latin typeface="Book Antiqua" pitchFamily="18" charset="0"/>
              </a:rPr>
            </a:br>
            <a:r>
              <a:rPr lang="en-US" sz="2800" dirty="0">
                <a:latin typeface="Book Antiqua" pitchFamily="18" charset="0"/>
              </a:rPr>
              <a:t>Revelation 20:12-14</a:t>
            </a:r>
          </a:p>
        </p:txBody>
      </p:sp>
      <p:sp>
        <p:nvSpPr>
          <p:cNvPr id="4" name="Rectangle 3">
            <a:extLst>
              <a:ext uri="{FF2B5EF4-FFF2-40B4-BE49-F238E27FC236}">
                <a16:creationId xmlns:a16="http://schemas.microsoft.com/office/drawing/2014/main" id="{695B4AF5-CC93-47D3-90DD-D605AC6FA0E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3225846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587" y="906438"/>
            <a:ext cx="8229600" cy="600164"/>
          </a:xfrm>
          <a:solidFill>
            <a:schemeClr val="bg1"/>
          </a:solidFill>
          <a:ln w="38100">
            <a:noFill/>
          </a:ln>
        </p:spPr>
        <p:txBody>
          <a:bodyPr>
            <a:spAutoFit/>
          </a:bodyPr>
          <a:lstStyle/>
          <a:p>
            <a:r>
              <a:rPr lang="en-US" b="1" cap="small" dirty="0">
                <a:latin typeface="OldCentury" pitchFamily="2" charset="0"/>
              </a:rPr>
              <a:t>Revelation 20:13</a:t>
            </a:r>
          </a:p>
        </p:txBody>
      </p:sp>
      <p:pic>
        <p:nvPicPr>
          <p:cNvPr id="4" name="Content Placeholder 3"/>
          <p:cNvPicPr>
            <a:picLocks noChangeAspect="1" noChangeArrowheads="1"/>
          </p:cNvPicPr>
          <p:nvPr/>
        </p:nvPicPr>
        <p:blipFill>
          <a:blip r:embed="rId3"/>
          <a:srcRect/>
          <a:stretch>
            <a:fillRect/>
          </a:stretch>
        </p:blipFill>
        <p:spPr bwMode="auto">
          <a:xfrm>
            <a:off x="638181" y="2057400"/>
            <a:ext cx="7972425" cy="4610100"/>
          </a:xfrm>
          <a:prstGeom prst="rect">
            <a:avLst/>
          </a:prstGeom>
          <a:noFill/>
          <a:ln w="9525">
            <a:noFill/>
            <a:miter lim="800000"/>
            <a:headEnd/>
            <a:tailEnd/>
          </a:ln>
        </p:spPr>
      </p:pic>
      <p:sp>
        <p:nvSpPr>
          <p:cNvPr id="5" name="TextBox 4"/>
          <p:cNvSpPr txBox="1"/>
          <p:nvPr/>
        </p:nvSpPr>
        <p:spPr>
          <a:xfrm>
            <a:off x="1590680" y="2353165"/>
            <a:ext cx="5953125" cy="3046988"/>
          </a:xfrm>
          <a:prstGeom prst="rect">
            <a:avLst/>
          </a:prstGeom>
          <a:noFill/>
        </p:spPr>
        <p:txBody>
          <a:bodyPr wrap="square" rtlCol="0">
            <a:spAutoFit/>
          </a:bodyPr>
          <a:lstStyle/>
          <a:p>
            <a:pPr algn="ctr">
              <a:defRPr/>
            </a:pPr>
            <a:r>
              <a:rPr lang="en-US" sz="3200" i="1" dirty="0">
                <a:latin typeface="Book Antiqua" pitchFamily="18" charset="0"/>
              </a:rPr>
              <a:t>“</a:t>
            </a:r>
            <a:r>
              <a:rPr lang="en-US" sz="3200" b="1" i="1" dirty="0">
                <a:latin typeface="Book Antiqua" pitchFamily="18" charset="0"/>
              </a:rPr>
              <a:t>And the </a:t>
            </a:r>
            <a:r>
              <a:rPr lang="en-US" sz="3200" b="1" i="1" u="sng" dirty="0">
                <a:latin typeface="Book Antiqua" pitchFamily="18" charset="0"/>
              </a:rPr>
              <a:t>sea</a:t>
            </a:r>
            <a:r>
              <a:rPr lang="en-US" sz="3200" b="1" i="1" dirty="0">
                <a:latin typeface="Book Antiqua" pitchFamily="18" charset="0"/>
              </a:rPr>
              <a:t> gave up the dead that were in it; and death and </a:t>
            </a:r>
            <a:r>
              <a:rPr lang="en-US" sz="3200" b="1" i="1" u="sng" dirty="0">
                <a:latin typeface="Book Antiqua" pitchFamily="18" charset="0"/>
              </a:rPr>
              <a:t>Hades</a:t>
            </a:r>
            <a:r>
              <a:rPr lang="en-US" sz="3200" b="1" i="1" dirty="0">
                <a:latin typeface="Book Antiqua" pitchFamily="18" charset="0"/>
              </a:rPr>
              <a:t> gave up the dead that were in them: and they were judged every man </a:t>
            </a:r>
            <a:r>
              <a:rPr lang="en-US" sz="3200" b="1" i="1" u="sng" dirty="0">
                <a:latin typeface="Book Antiqua" pitchFamily="18" charset="0"/>
              </a:rPr>
              <a:t>according to their works</a:t>
            </a:r>
            <a:r>
              <a:rPr lang="en-US" sz="3200" i="1" dirty="0">
                <a:latin typeface="Book Antiqua" pitchFamily="18" charset="0"/>
              </a:rPr>
              <a:t>.”</a:t>
            </a:r>
          </a:p>
        </p:txBody>
      </p:sp>
      <p:sp>
        <p:nvSpPr>
          <p:cNvPr id="6" name="Rectangle 5">
            <a:extLst>
              <a:ext uri="{FF2B5EF4-FFF2-40B4-BE49-F238E27FC236}">
                <a16:creationId xmlns:a16="http://schemas.microsoft.com/office/drawing/2014/main" id="{9EDF8774-E096-49BD-AC0C-6890A034D82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
        <p:nvSpPr>
          <p:cNvPr id="7" name="Speech Bubble: Rectangle with Corners Rounded 6">
            <a:extLst>
              <a:ext uri="{FF2B5EF4-FFF2-40B4-BE49-F238E27FC236}">
                <a16:creationId xmlns:a16="http://schemas.microsoft.com/office/drawing/2014/main" id="{FDE12CED-2F33-4AD1-950E-8BDEE35E4715}"/>
              </a:ext>
            </a:extLst>
          </p:cNvPr>
          <p:cNvSpPr/>
          <p:nvPr/>
        </p:nvSpPr>
        <p:spPr>
          <a:xfrm>
            <a:off x="84847" y="2211822"/>
            <a:ext cx="1600199" cy="1620203"/>
          </a:xfrm>
          <a:prstGeom prst="wedgeRoundRectCallout">
            <a:avLst>
              <a:gd name="adj1" fmla="val 65709"/>
              <a:gd name="adj2" fmla="val 23139"/>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defRPr/>
            </a:pPr>
            <a:r>
              <a:rPr lang="en-US" dirty="0">
                <a:solidFill>
                  <a:prstClr val="white"/>
                </a:solidFill>
                <a:latin typeface="Times New Roman" panose="02020603050405020304" pitchFamily="18" charset="0"/>
              </a:rPr>
              <a:t>Resurrection Day</a:t>
            </a:r>
          </a:p>
          <a:p>
            <a:pPr algn="ctr">
              <a:defRPr/>
            </a:pPr>
            <a:r>
              <a:rPr lang="en-US" dirty="0">
                <a:solidFill>
                  <a:prstClr val="white"/>
                </a:solidFill>
                <a:latin typeface="Times New Roman" panose="02020603050405020304" pitchFamily="18" charset="0"/>
              </a:rPr>
              <a:t>1 Corinthians 15:26; John 6:39-40, 44</a:t>
            </a:r>
          </a:p>
        </p:txBody>
      </p:sp>
    </p:spTree>
    <p:extLst>
      <p:ext uri="{BB962C8B-B14F-4D97-AF65-F5344CB8AC3E}">
        <p14:creationId xmlns:p14="http://schemas.microsoft.com/office/powerpoint/2010/main" val="3220908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1493"/>
            <a:ext cx="8229600" cy="600164"/>
          </a:xfrm>
          <a:solidFill>
            <a:schemeClr val="bg1"/>
          </a:solidFill>
          <a:ln w="38100">
            <a:noFill/>
          </a:ln>
        </p:spPr>
        <p:txBody>
          <a:bodyPr>
            <a:spAutoFit/>
          </a:bodyPr>
          <a:lstStyle/>
          <a:p>
            <a:r>
              <a:rPr lang="en-US" b="1" cap="small" dirty="0">
                <a:latin typeface="OldCentury" pitchFamily="2" charset="0"/>
              </a:rPr>
              <a:t>Revelation 20:14</a:t>
            </a:r>
          </a:p>
        </p:txBody>
      </p:sp>
      <p:pic>
        <p:nvPicPr>
          <p:cNvPr id="4" name="Content Placeholder 3"/>
          <p:cNvPicPr>
            <a:picLocks noChangeAspect="1" noChangeArrowheads="1"/>
          </p:cNvPicPr>
          <p:nvPr/>
        </p:nvPicPr>
        <p:blipFill>
          <a:blip r:embed="rId3"/>
          <a:srcRect/>
          <a:stretch>
            <a:fillRect/>
          </a:stretch>
        </p:blipFill>
        <p:spPr bwMode="auto">
          <a:xfrm>
            <a:off x="657231" y="2057400"/>
            <a:ext cx="7896225" cy="4525962"/>
          </a:xfrm>
          <a:prstGeom prst="rect">
            <a:avLst/>
          </a:prstGeom>
          <a:noFill/>
          <a:ln w="9525">
            <a:noFill/>
            <a:miter lim="800000"/>
            <a:headEnd/>
            <a:tailEnd/>
          </a:ln>
        </p:spPr>
      </p:pic>
      <p:sp>
        <p:nvSpPr>
          <p:cNvPr id="5" name="TextBox 4"/>
          <p:cNvSpPr txBox="1"/>
          <p:nvPr/>
        </p:nvSpPr>
        <p:spPr>
          <a:xfrm>
            <a:off x="1562400" y="2648344"/>
            <a:ext cx="5981699" cy="2308324"/>
          </a:xfrm>
          <a:prstGeom prst="rect">
            <a:avLst/>
          </a:prstGeom>
          <a:noFill/>
        </p:spPr>
        <p:txBody>
          <a:bodyPr wrap="square" rtlCol="0">
            <a:spAutoFit/>
          </a:bodyPr>
          <a:lstStyle/>
          <a:p>
            <a:pPr algn="ctr">
              <a:defRPr/>
            </a:pPr>
            <a:r>
              <a:rPr lang="en-US" sz="3600" i="1" dirty="0">
                <a:latin typeface="Book Antiqua" pitchFamily="18" charset="0"/>
              </a:rPr>
              <a:t>“</a:t>
            </a:r>
            <a:r>
              <a:rPr lang="en-US" sz="3600" b="1" i="1" dirty="0">
                <a:latin typeface="Book Antiqua" pitchFamily="18" charset="0"/>
              </a:rPr>
              <a:t>And death and Hades were cast into the lake of fire. </a:t>
            </a:r>
            <a:r>
              <a:rPr lang="en-US" sz="3600" b="1" i="1" u="sng" dirty="0">
                <a:latin typeface="Book Antiqua" pitchFamily="18" charset="0"/>
              </a:rPr>
              <a:t>This is the second death, (even) the lake of fire</a:t>
            </a:r>
            <a:r>
              <a:rPr lang="en-US" sz="3600" i="1" dirty="0">
                <a:latin typeface="Book Antiqua" pitchFamily="18" charset="0"/>
              </a:rPr>
              <a:t>.”</a:t>
            </a:r>
          </a:p>
        </p:txBody>
      </p:sp>
      <p:sp>
        <p:nvSpPr>
          <p:cNvPr id="6" name="Rectangle 5">
            <a:extLst>
              <a:ext uri="{FF2B5EF4-FFF2-40B4-BE49-F238E27FC236}">
                <a16:creationId xmlns:a16="http://schemas.microsoft.com/office/drawing/2014/main" id="{1250CDFA-146E-4603-B98D-07D32040AFE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
        <p:nvSpPr>
          <p:cNvPr id="7" name="Speech Bubble: Rectangle with Corners Rounded 6">
            <a:extLst>
              <a:ext uri="{FF2B5EF4-FFF2-40B4-BE49-F238E27FC236}">
                <a16:creationId xmlns:a16="http://schemas.microsoft.com/office/drawing/2014/main" id="{1E51E6D6-BA2A-4BE2-8AEE-6BE6F6386DE3}"/>
              </a:ext>
            </a:extLst>
          </p:cNvPr>
          <p:cNvSpPr/>
          <p:nvPr/>
        </p:nvSpPr>
        <p:spPr>
          <a:xfrm>
            <a:off x="56952" y="3088338"/>
            <a:ext cx="1354494" cy="1873091"/>
          </a:xfrm>
          <a:prstGeom prst="wedgeRoundRectCallout">
            <a:avLst>
              <a:gd name="adj1" fmla="val 102276"/>
              <a:gd name="adj2" fmla="val 11018"/>
              <a:gd name="adj3" fmla="val 16667"/>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defRPr/>
            </a:pPr>
            <a:r>
              <a:rPr lang="en-US" dirty="0">
                <a:solidFill>
                  <a:prstClr val="white"/>
                </a:solidFill>
                <a:latin typeface="Times New Roman" panose="02020603050405020304" pitchFamily="18" charset="0"/>
              </a:rPr>
              <a:t>Revelation 20:6.</a:t>
            </a:r>
          </a:p>
          <a:p>
            <a:pPr algn="ctr">
              <a:defRPr/>
            </a:pPr>
            <a:r>
              <a:rPr lang="en-US" dirty="0">
                <a:solidFill>
                  <a:prstClr val="white"/>
                </a:solidFill>
                <a:latin typeface="Times New Roman" panose="02020603050405020304" pitchFamily="18" charset="0"/>
              </a:rPr>
              <a:t>NOTE: Revelation 14:10-11; 20:10</a:t>
            </a:r>
          </a:p>
        </p:txBody>
      </p:sp>
    </p:spTree>
    <p:extLst>
      <p:ext uri="{BB962C8B-B14F-4D97-AF65-F5344CB8AC3E}">
        <p14:creationId xmlns:p14="http://schemas.microsoft.com/office/powerpoint/2010/main" val="422003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9118"/>
            <a:ext cx="8229600" cy="600164"/>
          </a:xfrm>
          <a:solidFill>
            <a:schemeClr val="bg1"/>
          </a:solidFill>
          <a:ln w="38100">
            <a:noFill/>
          </a:ln>
        </p:spPr>
        <p:txBody>
          <a:bodyPr>
            <a:spAutoFit/>
          </a:bodyPr>
          <a:lstStyle/>
          <a:p>
            <a:r>
              <a:rPr lang="en-US" b="1" cap="small" dirty="0">
                <a:latin typeface="OldCentury" pitchFamily="2" charset="0"/>
              </a:rPr>
              <a:t>Revelation 20:15</a:t>
            </a:r>
          </a:p>
        </p:txBody>
      </p:sp>
      <p:pic>
        <p:nvPicPr>
          <p:cNvPr id="4" name="Content Placeholder 3"/>
          <p:cNvPicPr>
            <a:picLocks noChangeAspect="1" noChangeArrowheads="1"/>
          </p:cNvPicPr>
          <p:nvPr/>
        </p:nvPicPr>
        <p:blipFill>
          <a:blip r:embed="rId2"/>
          <a:srcRect/>
          <a:stretch>
            <a:fillRect/>
          </a:stretch>
        </p:blipFill>
        <p:spPr bwMode="auto">
          <a:xfrm>
            <a:off x="819150" y="2057400"/>
            <a:ext cx="7639050" cy="3771900"/>
          </a:xfrm>
          <a:prstGeom prst="rect">
            <a:avLst/>
          </a:prstGeom>
          <a:noFill/>
          <a:ln w="9525">
            <a:noFill/>
            <a:miter lim="800000"/>
            <a:headEnd/>
            <a:tailEnd/>
          </a:ln>
        </p:spPr>
      </p:pic>
      <p:sp>
        <p:nvSpPr>
          <p:cNvPr id="5" name="TextBox 4"/>
          <p:cNvSpPr txBox="1"/>
          <p:nvPr/>
        </p:nvSpPr>
        <p:spPr>
          <a:xfrm>
            <a:off x="1752507" y="2658952"/>
            <a:ext cx="5667375" cy="1569660"/>
          </a:xfrm>
          <a:prstGeom prst="rect">
            <a:avLst/>
          </a:prstGeom>
          <a:noFill/>
        </p:spPr>
        <p:txBody>
          <a:bodyPr wrap="square" rtlCol="0">
            <a:spAutoFit/>
          </a:bodyPr>
          <a:lstStyle/>
          <a:p>
            <a:pPr algn="ctr">
              <a:defRPr/>
            </a:pPr>
            <a:r>
              <a:rPr lang="en-US" sz="3200" i="1" dirty="0">
                <a:latin typeface="Book Antiqua" pitchFamily="18" charset="0"/>
              </a:rPr>
              <a:t>“</a:t>
            </a:r>
            <a:r>
              <a:rPr lang="en-US" sz="3200" b="1" i="1" dirty="0">
                <a:latin typeface="Book Antiqua" pitchFamily="18" charset="0"/>
              </a:rPr>
              <a:t>And if any was not found written in the book of life, he was cast into </a:t>
            </a:r>
            <a:r>
              <a:rPr lang="en-US" sz="3200" b="1" i="1" u="sng" dirty="0">
                <a:latin typeface="Book Antiqua" pitchFamily="18" charset="0"/>
              </a:rPr>
              <a:t>the lake of fire</a:t>
            </a:r>
            <a:r>
              <a:rPr lang="en-US" sz="3200" i="1" dirty="0">
                <a:latin typeface="Book Antiqua" pitchFamily="18" charset="0"/>
              </a:rPr>
              <a:t>.”</a:t>
            </a:r>
          </a:p>
        </p:txBody>
      </p:sp>
      <p:sp>
        <p:nvSpPr>
          <p:cNvPr id="6" name="Rectangle 5">
            <a:extLst>
              <a:ext uri="{FF2B5EF4-FFF2-40B4-BE49-F238E27FC236}">
                <a16:creationId xmlns:a16="http://schemas.microsoft.com/office/drawing/2014/main" id="{40284325-0B51-4841-97F3-23405CBDF5F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4000582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776"/>
            <a:ext cx="8229600" cy="600164"/>
          </a:xfrm>
          <a:solidFill>
            <a:schemeClr val="bg1"/>
          </a:solidFill>
          <a:ln w="38100">
            <a:noFill/>
          </a:ln>
        </p:spPr>
        <p:txBody>
          <a:bodyPr>
            <a:spAutoFit/>
          </a:bodyPr>
          <a:lstStyle/>
          <a:p>
            <a:r>
              <a:rPr lang="en-US" b="1" cap="small" dirty="0">
                <a:latin typeface="Elephant" pitchFamily="18" charset="0"/>
              </a:rPr>
              <a:t>All The Dead</a:t>
            </a:r>
          </a:p>
        </p:txBody>
      </p:sp>
      <p:sp>
        <p:nvSpPr>
          <p:cNvPr id="3" name="Content Placeholder 2"/>
          <p:cNvSpPr>
            <a:spLocks noGrp="1"/>
          </p:cNvSpPr>
          <p:nvPr>
            <p:ph idx="1"/>
          </p:nvPr>
        </p:nvSpPr>
        <p:spPr>
          <a:xfrm>
            <a:off x="113122" y="1114713"/>
            <a:ext cx="8898903" cy="5693866"/>
          </a:xfrm>
          <a:solidFill>
            <a:schemeClr val="bg1"/>
          </a:solidFill>
        </p:spPr>
        <p:txBody>
          <a:bodyPr wrap="square">
            <a:spAutoFit/>
          </a:bodyPr>
          <a:lstStyle/>
          <a:p>
            <a:pPr>
              <a:spcBef>
                <a:spcPts val="0"/>
              </a:spcBef>
            </a:pPr>
            <a:r>
              <a:rPr lang="en-US" sz="2800" b="1" dirty="0">
                <a:latin typeface="Book Antiqua" panose="02040602050305030304" pitchFamily="18" charset="0"/>
              </a:rPr>
              <a:t>Sea</a:t>
            </a:r>
            <a:r>
              <a:rPr lang="en-US" sz="2800" dirty="0">
                <a:latin typeface="Book Antiqua" pitchFamily="18" charset="0"/>
              </a:rPr>
              <a:t> gives up her dead (</a:t>
            </a:r>
            <a:r>
              <a:rPr lang="en-US" sz="2800" b="1" dirty="0">
                <a:latin typeface="Book Antiqua" panose="02040602050305030304" pitchFamily="18" charset="0"/>
              </a:rPr>
              <a:t>buried at sea</a:t>
            </a:r>
            <a:r>
              <a:rPr lang="en-US" sz="2800" dirty="0">
                <a:latin typeface="Book Antiqua" pitchFamily="18" charset="0"/>
              </a:rPr>
              <a:t>)</a:t>
            </a:r>
          </a:p>
          <a:p>
            <a:pPr lvl="1">
              <a:spcBef>
                <a:spcPts val="0"/>
              </a:spcBef>
            </a:pPr>
            <a:r>
              <a:rPr lang="en-US" sz="2800" dirty="0">
                <a:latin typeface="Book Antiqua" pitchFamily="18" charset="0"/>
              </a:rPr>
              <a:t>Perhaps the sea of humanity. Revelation 13:1ff; Daniel 7</a:t>
            </a:r>
          </a:p>
          <a:p>
            <a:pPr>
              <a:spcBef>
                <a:spcPts val="0"/>
              </a:spcBef>
            </a:pPr>
            <a:r>
              <a:rPr lang="en-US" sz="2800" b="1" dirty="0">
                <a:latin typeface="Book Antiqua" pitchFamily="18" charset="0"/>
              </a:rPr>
              <a:t>Death</a:t>
            </a:r>
            <a:r>
              <a:rPr lang="en-US" sz="2800" dirty="0">
                <a:latin typeface="Book Antiqua" pitchFamily="18" charset="0"/>
              </a:rPr>
              <a:t> and </a:t>
            </a:r>
            <a:r>
              <a:rPr lang="en-US" sz="2800" b="1" dirty="0">
                <a:latin typeface="Book Antiqua" pitchFamily="18" charset="0"/>
              </a:rPr>
              <a:t>Hades</a:t>
            </a:r>
            <a:r>
              <a:rPr lang="en-US" sz="2800" dirty="0">
                <a:latin typeface="Book Antiqua" pitchFamily="18" charset="0"/>
              </a:rPr>
              <a:t> (</a:t>
            </a:r>
            <a:r>
              <a:rPr lang="en-US" sz="2800" b="1" dirty="0">
                <a:latin typeface="Book Antiqua" panose="02040602050305030304" pitchFamily="18" charset="0"/>
              </a:rPr>
              <a:t>unseen realm</a:t>
            </a:r>
            <a:r>
              <a:rPr lang="en-US" sz="2800" dirty="0">
                <a:latin typeface="Book Antiqua" pitchFamily="18" charset="0"/>
              </a:rPr>
              <a:t>) gave up their dead</a:t>
            </a:r>
          </a:p>
          <a:p>
            <a:pPr>
              <a:spcBef>
                <a:spcPts val="0"/>
              </a:spcBef>
            </a:pPr>
            <a:r>
              <a:rPr lang="en-US" sz="2800" dirty="0">
                <a:latin typeface="Book Antiqua" pitchFamily="18" charset="0"/>
              </a:rPr>
              <a:t>All were judged “</a:t>
            </a:r>
            <a:r>
              <a:rPr lang="en-US" sz="2800" b="1" dirty="0">
                <a:latin typeface="Book Antiqua" panose="02040602050305030304" pitchFamily="18" charset="0"/>
              </a:rPr>
              <a:t>according to their works</a:t>
            </a:r>
            <a:r>
              <a:rPr lang="en-US" sz="2800" dirty="0">
                <a:latin typeface="Book Antiqua" pitchFamily="18" charset="0"/>
              </a:rPr>
              <a:t>” </a:t>
            </a:r>
            <a:br>
              <a:rPr lang="en-US" sz="2800" dirty="0">
                <a:latin typeface="Book Antiqua" pitchFamily="18" charset="0"/>
              </a:rPr>
            </a:br>
            <a:r>
              <a:rPr lang="en-US" sz="2800" dirty="0">
                <a:latin typeface="Book Antiqua" pitchFamily="18" charset="0"/>
              </a:rPr>
              <a:t>(Ecclesiastes 12:13-14; 2 Corinthians 5:10)</a:t>
            </a:r>
          </a:p>
          <a:p>
            <a:pPr>
              <a:spcBef>
                <a:spcPts val="0"/>
              </a:spcBef>
            </a:pPr>
            <a:r>
              <a:rPr lang="en-US" sz="2800" dirty="0">
                <a:latin typeface="Book Antiqua" pitchFamily="18" charset="0"/>
              </a:rPr>
              <a:t>Each individual makes the choice, for God is no respecter of persons (Romans 2:11). He wishes that all men be saved (1 Timothy 2:4-6), wanting none to perish (2 Peter 3:9).</a:t>
            </a:r>
          </a:p>
          <a:p>
            <a:pPr>
              <a:spcBef>
                <a:spcPts val="0"/>
              </a:spcBef>
            </a:pPr>
            <a:r>
              <a:rPr lang="en-US" sz="2800" b="1" dirty="0">
                <a:latin typeface="Book Antiqua" panose="02040602050305030304" pitchFamily="18" charset="0"/>
              </a:rPr>
              <a:t>Choices</a:t>
            </a:r>
            <a:r>
              <a:rPr lang="en-US" sz="2800" dirty="0">
                <a:latin typeface="Book Antiqua" pitchFamily="18" charset="0"/>
              </a:rPr>
              <a:t> and </a:t>
            </a:r>
            <a:r>
              <a:rPr lang="en-US" sz="2800" b="1" dirty="0">
                <a:latin typeface="Book Antiqua" panose="02040602050305030304" pitchFamily="18" charset="0"/>
              </a:rPr>
              <a:t>decisions</a:t>
            </a:r>
            <a:r>
              <a:rPr lang="en-US" sz="2800" dirty="0">
                <a:latin typeface="Book Antiqua" pitchFamily="18" charset="0"/>
              </a:rPr>
              <a:t> made in one’s lifetime</a:t>
            </a:r>
          </a:p>
          <a:p>
            <a:pPr>
              <a:spcBef>
                <a:spcPts val="0"/>
              </a:spcBef>
            </a:pPr>
            <a:r>
              <a:rPr lang="en-US" sz="2800" dirty="0">
                <a:latin typeface="Book Antiqua" pitchFamily="18" charset="0"/>
              </a:rPr>
              <a:t>All of </a:t>
            </a:r>
            <a:r>
              <a:rPr lang="en-US" sz="2800" b="1" dirty="0">
                <a:latin typeface="Book Antiqua" panose="02040602050305030304" pitchFamily="18" charset="0"/>
              </a:rPr>
              <a:t>mankind</a:t>
            </a:r>
            <a:r>
              <a:rPr lang="en-US" sz="2800" dirty="0">
                <a:latin typeface="Book Antiqua" pitchFamily="18" charset="0"/>
              </a:rPr>
              <a:t> will be there – no matter how they died or when!</a:t>
            </a:r>
          </a:p>
        </p:txBody>
      </p:sp>
      <p:sp>
        <p:nvSpPr>
          <p:cNvPr id="4" name="Rectangle 3">
            <a:extLst>
              <a:ext uri="{FF2B5EF4-FFF2-40B4-BE49-F238E27FC236}">
                <a16:creationId xmlns:a16="http://schemas.microsoft.com/office/drawing/2014/main" id="{D8A578B2-84E7-4253-A981-16D47DC9A8A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20</a:t>
            </a:r>
          </a:p>
        </p:txBody>
      </p:sp>
    </p:spTree>
    <p:extLst>
      <p:ext uri="{BB962C8B-B14F-4D97-AF65-F5344CB8AC3E}">
        <p14:creationId xmlns:p14="http://schemas.microsoft.com/office/powerpoint/2010/main" val="905776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TotalTime>
  <Words>2395</Words>
  <Application>Microsoft Office PowerPoint</Application>
  <PresentationFormat>On-screen Show (4:3)</PresentationFormat>
  <Paragraphs>109</Paragraphs>
  <Slides>8</Slides>
  <Notes>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8</vt:i4>
      </vt:variant>
    </vt:vector>
  </HeadingPairs>
  <TitlesOfParts>
    <vt:vector size="19" baseType="lpstr">
      <vt:lpstr>Arial</vt:lpstr>
      <vt:lpstr>Book Antiqua</vt:lpstr>
      <vt:lpstr>Calibri</vt:lpstr>
      <vt:lpstr>Corbel</vt:lpstr>
      <vt:lpstr>Elephant</vt:lpstr>
      <vt:lpstr>OldCentury</vt:lpstr>
      <vt:lpstr>Tahoma</vt:lpstr>
      <vt:lpstr>Times New Roman</vt:lpstr>
      <vt:lpstr>Trebuchet MS</vt:lpstr>
      <vt:lpstr>2_Office Theme</vt:lpstr>
      <vt:lpstr>1_Depth</vt:lpstr>
      <vt:lpstr>A Study Of  The Book Of Revelation</vt:lpstr>
      <vt:lpstr>Second Death – Lake of Fire</vt:lpstr>
      <vt:lpstr>Second Death – Lake of Fire</vt:lpstr>
      <vt:lpstr>Books Opened</vt:lpstr>
      <vt:lpstr>Revelation 20:13</vt:lpstr>
      <vt:lpstr>Revelation 20:14</vt:lpstr>
      <vt:lpstr>Revelation 20:15</vt:lpstr>
      <vt:lpstr>All The Dead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14</cp:revision>
  <cp:lastPrinted>2021-10-08T01:32:28Z</cp:lastPrinted>
  <dcterms:created xsi:type="dcterms:W3CDTF">2021-09-26T14:14:00Z</dcterms:created>
  <dcterms:modified xsi:type="dcterms:W3CDTF">2021-10-08T01:32:30Z</dcterms:modified>
</cp:coreProperties>
</file>